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194" r:id="rId3"/>
    <p:sldId id="1197" r:id="rId4"/>
    <p:sldId id="1196" r:id="rId5"/>
    <p:sldId id="1195" r:id="rId6"/>
    <p:sldId id="1198" r:id="rId7"/>
    <p:sldId id="1199" r:id="rId8"/>
    <p:sldId id="259" r:id="rId9"/>
    <p:sldId id="1131" r:id="rId10"/>
    <p:sldId id="260" r:id="rId11"/>
    <p:sldId id="1200" r:id="rId12"/>
    <p:sldId id="262" r:id="rId13"/>
    <p:sldId id="267" r:id="rId14"/>
    <p:sldId id="1159" r:id="rId15"/>
    <p:sldId id="1163" r:id="rId16"/>
    <p:sldId id="1146" r:id="rId17"/>
    <p:sldId id="1165" r:id="rId18"/>
    <p:sldId id="1202" r:id="rId19"/>
    <p:sldId id="11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/>
    <p:restoredTop sz="96327"/>
  </p:normalViewPr>
  <p:slideViewPr>
    <p:cSldViewPr snapToGrid="0">
      <p:cViewPr varScale="1">
        <p:scale>
          <a:sx n="282" d="100"/>
          <a:sy n="282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9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1/18/2024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531" y="7283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8814"/>
            <a:ext cx="9144000" cy="1655762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Jan 18, 2024</a:t>
            </a:r>
          </a:p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05C8E-2848-B32C-E1D2-62860D8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6" y="116748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81A7CB8-EF62-BDE7-9A21-FBE13E8D7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3429000"/>
            <a:ext cx="7772400" cy="35104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82BB55-1D10-6954-6D4C-6FDA18BCD9DE}"/>
              </a:ext>
            </a:extLst>
          </p:cNvPr>
          <p:cNvSpPr/>
          <p:nvPr/>
        </p:nvSpPr>
        <p:spPr>
          <a:xfrm>
            <a:off x="7765643" y="6261163"/>
            <a:ext cx="972958" cy="3693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904461" y="6015831"/>
            <a:ext cx="2610677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Specter, </a:t>
            </a:r>
            <a:r>
              <a:rPr lang="en-US" sz="2400" dirty="0" err="1">
                <a:solidFill>
                  <a:schemeClr val="lt1"/>
                </a:solidFill>
                <a:latin typeface="Arial"/>
                <a:cs typeface="Arial"/>
                <a:sym typeface="Arial"/>
              </a:rPr>
              <a:t>SciNCL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3901332" y="6015830"/>
            <a:ext cx="1666462" cy="681037"/>
          </a:xfrm>
          <a:prstGeom prst="wedgeRoundRectCallout">
            <a:avLst>
              <a:gd name="adj1" fmla="val -8116"/>
              <a:gd name="adj2" fmla="val -10889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06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7875-47B9-204B-2260-9D16BBD6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and clean</a:t>
            </a:r>
          </a:p>
        </p:txBody>
      </p:sp>
      <p:pic>
        <p:nvPicPr>
          <p:cNvPr id="7" name="Content Placeholder 6" descr="A table with text on it&#10;&#10;Description automatically generated">
            <a:extLst>
              <a:ext uri="{FF2B5EF4-FFF2-40B4-BE49-F238E27FC236}">
                <a16:creationId xmlns:a16="http://schemas.microsoft.com/office/drawing/2014/main" id="{A50FAA45-B714-689E-1287-C1257898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55"/>
          <a:stretch/>
        </p:blipFill>
        <p:spPr>
          <a:xfrm>
            <a:off x="1692774" y="1351154"/>
            <a:ext cx="8806452" cy="53447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880E-7AFD-1FFA-C059-2797D63A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220F-6168-1FDB-EC29-C100F3A7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1B804D0B-09C3-189E-58BC-FB77E5AD115B}"/>
              </a:ext>
            </a:extLst>
          </p:cNvPr>
          <p:cNvSpPr/>
          <p:nvPr/>
        </p:nvSpPr>
        <p:spPr>
          <a:xfrm>
            <a:off x="9134777" y="5386939"/>
            <a:ext cx="2973486" cy="1426714"/>
          </a:xfrm>
          <a:prstGeom prst="wedgeRoundRectCallout">
            <a:avLst>
              <a:gd name="adj1" fmla="val 2972"/>
              <a:gd name="adj2" fmla="val -15096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90% of literature published after I went to grad school 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7C67-950C-8838-2352-E780D559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4139" cy="1325563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C8BC-1A73-A76F-8792-DA763037E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037"/>
            <a:ext cx="5170715" cy="4229664"/>
          </a:xfrm>
        </p:spPr>
        <p:txBody>
          <a:bodyPr>
            <a:normAutofit/>
          </a:bodyPr>
          <a:lstStyle/>
          <a:p>
            <a:r>
              <a:rPr lang="en-US" dirty="0"/>
              <a:t>Performance improves </a:t>
            </a:r>
          </a:p>
          <a:p>
            <a:pPr lvl="1"/>
            <a:r>
              <a:rPr lang="en-US" dirty="0"/>
              <a:t>when training set is larger and spans more time</a:t>
            </a:r>
          </a:p>
          <a:p>
            <a:r>
              <a:rPr lang="en-US" dirty="0"/>
              <a:t>Performance degrades </a:t>
            </a:r>
          </a:p>
          <a:p>
            <a:pPr lvl="1"/>
            <a:r>
              <a:rPr lang="en-US" dirty="0"/>
              <a:t>with predictions further and further into the future</a:t>
            </a:r>
          </a:p>
          <a:p>
            <a:r>
              <a:rPr lang="en-US" dirty="0"/>
              <a:t>Because of Metcalfe’s Law </a:t>
            </a:r>
          </a:p>
          <a:p>
            <a:pPr lvl="1"/>
            <a:r>
              <a:rPr lang="en-US" dirty="0"/>
              <a:t>Text/Context trade-off</a:t>
            </a:r>
          </a:p>
          <a:p>
            <a:pPr lvl="2"/>
            <a:r>
              <a:rPr lang="en-US" dirty="0"/>
              <a:t>Depends on size</a:t>
            </a:r>
          </a:p>
          <a:p>
            <a:pPr lvl="1"/>
            <a:r>
              <a:rPr lang="en-US" dirty="0"/>
              <a:t>Larger graphs favor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DAF4-329F-AAF6-9039-16280950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A5CD4-BEEC-0219-419F-D277AC27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graph with blue lines and green dots&#10;&#10;Description automatically generated">
            <a:extLst>
              <a:ext uri="{FF2B5EF4-FFF2-40B4-BE49-F238E27FC236}">
                <a16:creationId xmlns:a16="http://schemas.microsoft.com/office/drawing/2014/main" id="{D6D58F88-500B-E380-D5F1-32E6B5E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5" y="84192"/>
            <a:ext cx="6071412" cy="53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massive (but needs editing)</a:t>
            </a:r>
          </a:p>
          <a:p>
            <a:pPr lvl="1"/>
            <a:r>
              <a:rPr lang="en-US" dirty="0"/>
              <a:t>slides, code, reading list</a:t>
            </a:r>
          </a:p>
          <a:p>
            <a:pPr lvl="1"/>
            <a:r>
              <a:rPr lang="en-US" dirty="0"/>
              <a:t>pointers to large files on Globus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(docs)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Data behind web server: </a:t>
            </a:r>
          </a:p>
          <a:p>
            <a:pPr lvl="2"/>
            <a:r>
              <a:rPr lang="en-US" dirty="0"/>
              <a:t>citation graph</a:t>
            </a:r>
          </a:p>
          <a:p>
            <a:pPr lvl="2"/>
            <a:r>
              <a:rPr lang="en-US" dirty="0"/>
              <a:t>embeddings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pPr lvl="2"/>
            <a:r>
              <a:rPr lang="en-US" dirty="0"/>
              <a:t>all of the above for</a:t>
            </a:r>
          </a:p>
          <a:p>
            <a:pPr lvl="3"/>
            <a:r>
              <a:rPr lang="en-US" dirty="0"/>
              <a:t>Specter1, Specter2,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ProNE</a:t>
            </a:r>
            <a:endParaRPr lang="en-US" dirty="0"/>
          </a:p>
          <a:p>
            <a:pPr lvl="3"/>
            <a:r>
              <a:rPr lang="en-US" dirty="0"/>
              <a:t>x100 bins for </a:t>
            </a:r>
            <a:r>
              <a:rPr lang="en-US" dirty="0" err="1"/>
              <a:t>ProNE</a:t>
            </a:r>
            <a:r>
              <a:rPr lang="en-US" dirty="0"/>
              <a:t> 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Intrinsic: Perplexity, Random Walks</a:t>
            </a:r>
          </a:p>
          <a:p>
            <a:pPr lvl="1"/>
            <a:r>
              <a:rPr lang="en-US" dirty="0"/>
              <a:t>Extrinsic: Local Citation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A5092A-ECCE-92A5-AEBF-68A4CEE2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234"/>
            <a:ext cx="2011230" cy="20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BEB30-73B7-B99B-09E4-8A7973E1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E3231-FECF-3264-20AE-05075E60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3CACA1-6B7D-23A9-C629-97BB71F630D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632" y="203800"/>
            <a:ext cx="8598963" cy="6450400"/>
          </a:xfrm>
        </p:spPr>
      </p:pic>
    </p:spTree>
    <p:extLst>
      <p:ext uri="{BB962C8B-B14F-4D97-AF65-F5344CB8AC3E}">
        <p14:creationId xmlns:p14="http://schemas.microsoft.com/office/powerpoint/2010/main" val="418503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B402C-0D80-1034-7B96-492940E9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2ACA1-3B02-5CA3-0717-35B3856F8C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readers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</a:t>
            </a:r>
          </a:p>
          <a:p>
            <a:pPr lvl="1"/>
            <a:r>
              <a:rPr lang="en-US" dirty="0"/>
              <a:t>Who should review what?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7C42A-4A7E-E75B-BB3B-F2575A730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2ED5-813D-5E32-5833-3B48F797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9828B-238C-5C13-97B7-0B2EE626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C5F9F693-0276-4212-74BE-1713EA4BBCC3}"/>
              </a:ext>
            </a:extLst>
          </p:cNvPr>
          <p:cNvSpPr/>
          <p:nvPr/>
        </p:nvSpPr>
        <p:spPr>
          <a:xfrm>
            <a:off x="8932291" y="580823"/>
            <a:ext cx="2099817" cy="1016239"/>
          </a:xfrm>
          <a:prstGeom prst="wedgeRoundRectCallout">
            <a:avLst>
              <a:gd name="adj1" fmla="val -46727"/>
              <a:gd name="adj2" fmla="val 753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than word overlap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1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A5EC88-8DE0-6AF7-8B44-1461C29B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21" y="186074"/>
            <a:ext cx="11502275" cy="6228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E778627-C769-C32B-D1F4-69436B4B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86" y="378639"/>
            <a:ext cx="4278836" cy="132556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84AF7-77E9-BFF8-0B04-0F415A4F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67927-59F1-71AE-DD34-42A33A2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8B1AF-4CD9-F91F-703D-23D9415B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2" y="136525"/>
            <a:ext cx="11351173" cy="6338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BB050-DC7C-B40B-DF53-88B4824A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6909-71AD-E3CE-8C5E-408C381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943D65-17C4-A7F6-F0E7-8C66113BB2D4}"/>
              </a:ext>
            </a:extLst>
          </p:cNvPr>
          <p:cNvSpPr txBox="1">
            <a:spLocks/>
          </p:cNvSpPr>
          <p:nvPr/>
        </p:nvSpPr>
        <p:spPr>
          <a:xfrm>
            <a:off x="6180082" y="137917"/>
            <a:ext cx="5662073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from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97976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68D3B-3FF4-6CBE-4C92-712FE80A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Prior: More citations </a:t>
            </a:r>
            <a:r>
              <a:rPr lang="en-US" dirty="0">
                <a:sym typeface="Wingdings" pitchFamily="2" charset="2"/>
              </a:rPr>
              <a:t> More credible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5FF78-AB3C-42F5-535E-5372D0C3D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C8DA3D-D65A-C4AF-D399-06FB6CB82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3CA50-0597-EF13-68CF-438CB7F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B824D-F6EF-EA55-56F4-A63B242D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16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5F1C6BE-2972-7B30-F566-90203CA4B2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5877" r="56285"/>
          <a:stretch/>
        </p:blipFill>
        <p:spPr>
          <a:xfrm>
            <a:off x="839788" y="3257368"/>
            <a:ext cx="5157787" cy="2180001"/>
          </a:xfrm>
          <a:prstGeom prst="rect">
            <a:avLst/>
          </a:prstGeom>
        </p:spPr>
      </p:pic>
      <p:pic>
        <p:nvPicPr>
          <p:cNvPr id="20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703A944-C98E-6B38-6188-7630A00816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63676" r="55700"/>
          <a:stretch/>
        </p:blipFill>
        <p:spPr>
          <a:xfrm>
            <a:off x="6172200" y="3160814"/>
            <a:ext cx="5183188" cy="237311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311EB2-754D-4161-6FFC-614F778DCCD0}"/>
              </a:ext>
            </a:extLst>
          </p:cNvPr>
          <p:cNvSpPr/>
          <p:nvPr/>
        </p:nvSpPr>
        <p:spPr>
          <a:xfrm>
            <a:off x="1184666" y="3469475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5D2437-9C99-B2AF-8A45-D291737D1C00}"/>
              </a:ext>
            </a:extLst>
          </p:cNvPr>
          <p:cNvSpPr/>
          <p:nvPr/>
        </p:nvSpPr>
        <p:spPr>
          <a:xfrm>
            <a:off x="6503651" y="3404220"/>
            <a:ext cx="396390" cy="1886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92;p14">
            <a:extLst>
              <a:ext uri="{FF2B5EF4-FFF2-40B4-BE49-F238E27FC236}">
                <a16:creationId xmlns:a16="http://schemas.microsoft.com/office/drawing/2014/main" id="{B81357D0-C491-A31C-E8C8-0393B8B61D16}"/>
              </a:ext>
            </a:extLst>
          </p:cNvPr>
          <p:cNvSpPr/>
          <p:nvPr/>
        </p:nvSpPr>
        <p:spPr>
          <a:xfrm>
            <a:off x="2666624" y="1918640"/>
            <a:ext cx="2963918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 of Citation Graph</a:t>
            </a:r>
            <a:endParaRPr sz="2400" dirty="0"/>
          </a:p>
        </p:txBody>
      </p:sp>
      <p:sp>
        <p:nvSpPr>
          <p:cNvPr id="24" name="Google Shape;192;p14">
            <a:extLst>
              <a:ext uri="{FF2B5EF4-FFF2-40B4-BE49-F238E27FC236}">
                <a16:creationId xmlns:a16="http://schemas.microsoft.com/office/drawing/2014/main" id="{CDFBF0FF-6E78-5C7C-DC92-EC0BC449DC96}"/>
              </a:ext>
            </a:extLst>
          </p:cNvPr>
          <p:cNvSpPr/>
          <p:nvPr/>
        </p:nvSpPr>
        <p:spPr>
          <a:xfrm>
            <a:off x="8896256" y="1918640"/>
            <a:ext cx="2099817" cy="1016239"/>
          </a:xfrm>
          <a:prstGeom prst="wedgeRoundRectCallout">
            <a:avLst>
              <a:gd name="adj1" fmla="val -65390"/>
              <a:gd name="adj2" fmla="val -1863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26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F10C6-2262-D084-A665-63D7CD9C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254E9-24D4-C288-43B5-2C2E2BF3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4A06594-C54F-84C7-91F9-48E3A20695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0088" y="136525"/>
            <a:ext cx="11468288" cy="634017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FD8A6-3C16-DC0D-E9CB-3ECA7D7A4684}"/>
              </a:ext>
            </a:extLst>
          </p:cNvPr>
          <p:cNvSpPr/>
          <p:nvPr/>
        </p:nvSpPr>
        <p:spPr>
          <a:xfrm>
            <a:off x="594585" y="4803053"/>
            <a:ext cx="1680154" cy="36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list of drugs&#10;&#10;Description automatically generated">
            <a:extLst>
              <a:ext uri="{FF2B5EF4-FFF2-40B4-BE49-F238E27FC236}">
                <a16:creationId xmlns:a16="http://schemas.microsoft.com/office/drawing/2014/main" id="{DC7ABCDB-966D-CB76-A04C-18CE7A9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05" y="637097"/>
            <a:ext cx="7772400" cy="30721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5B95B0-4B32-2869-3428-DFDDE994B996}"/>
              </a:ext>
            </a:extLst>
          </p:cNvPr>
          <p:cNvCxnSpPr/>
          <p:nvPr/>
        </p:nvCxnSpPr>
        <p:spPr>
          <a:xfrm flipV="1">
            <a:off x="3292741" y="2400863"/>
            <a:ext cx="774762" cy="162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717198-03D7-52AD-DE02-5EBC37F15661}"/>
              </a:ext>
            </a:extLst>
          </p:cNvPr>
          <p:cNvSpPr/>
          <p:nvPr/>
        </p:nvSpPr>
        <p:spPr>
          <a:xfrm>
            <a:off x="353597" y="2463925"/>
            <a:ext cx="970706" cy="2162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8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00F190B2-E45E-86AA-48BD-2E1B3896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9" y="1253331"/>
            <a:ext cx="7025151" cy="5208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46" y="5725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1/18/2024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5408186" y="3857391"/>
            <a:ext cx="1681976" cy="1289642"/>
          </a:xfrm>
          <a:prstGeom prst="wedgeRoundRectCallout">
            <a:avLst>
              <a:gd name="adj1" fmla="val -294839"/>
              <a:gd name="adj2" fmla="val -2248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771DFE6-DE61-A236-C369-3FE886D90C4B}"/>
              </a:ext>
            </a:extLst>
          </p:cNvPr>
          <p:cNvSpPr/>
          <p:nvPr/>
        </p:nvSpPr>
        <p:spPr>
          <a:xfrm>
            <a:off x="5564777" y="3164921"/>
            <a:ext cx="1577582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Web Page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E2E57E16-4208-9E25-E2C8-925B0F9D356D}"/>
              </a:ext>
            </a:extLst>
          </p:cNvPr>
          <p:cNvSpPr/>
          <p:nvPr/>
        </p:nvSpPr>
        <p:spPr>
          <a:xfrm>
            <a:off x="2572524" y="2857156"/>
            <a:ext cx="1491476" cy="444399"/>
          </a:xfrm>
          <a:prstGeom prst="wedgeRoundRectCallout">
            <a:avLst>
              <a:gd name="adj1" fmla="val -78138"/>
              <a:gd name="adj2" fmla="val 103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YouTube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81DAE-B074-6857-8C1C-D58FF21B1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91" y="30276"/>
            <a:ext cx="2326277" cy="23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32557</TotalTime>
  <Words>773</Words>
  <Application>Microsoft Macintosh PowerPoint</Application>
  <PresentationFormat>Widescreen</PresentationFormat>
  <Paragraphs>189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Roboto</vt:lpstr>
      <vt:lpstr>Wingdings</vt:lpstr>
      <vt:lpstr>Yantramanav</vt:lpstr>
      <vt:lpstr>Office Theme</vt:lpstr>
      <vt:lpstr>Better Together:  Text + Context</vt:lpstr>
      <vt:lpstr>PowerPoint Presentation</vt:lpstr>
      <vt:lpstr>Recommendation Tasks</vt:lpstr>
      <vt:lpstr>Proposed Method</vt:lpstr>
      <vt:lpstr>PowerPoint Presentation</vt:lpstr>
      <vt:lpstr>Prior: More citations  More credible </vt:lpstr>
      <vt:lpstr>PowerPoint Presentation</vt:lpstr>
      <vt:lpstr>Semantic Scholar (S2): Significant Effort    (slide from Dan Weld)</vt:lpstr>
      <vt:lpstr>https://github.com/kwchurch/JSALT_Better_Together </vt:lpstr>
      <vt:lpstr>Better Together: Text (Titles, Abstracts, Body); Context (Citations)</vt:lpstr>
      <vt:lpstr>Standard benchmarks are small, static and clean</vt:lpstr>
      <vt:lpstr>Metcalfe’s Law (Network Effects)</vt:lpstr>
      <vt:lpstr>Realities (Dirty): Missing Values</vt:lpstr>
      <vt:lpstr>Better-Together Conjectures</vt:lpstr>
      <vt:lpstr>PowerPoint Presentation</vt:lpstr>
      <vt:lpstr>Opportunities</vt:lpstr>
      <vt:lpstr>Assign 200M papers to 100 bins (by time)</vt:lpstr>
      <vt:lpstr>Experimental Results</vt:lpstr>
      <vt:lpstr>Conclusion: 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163</cp:revision>
  <dcterms:created xsi:type="dcterms:W3CDTF">2023-06-05T19:42:53Z</dcterms:created>
  <dcterms:modified xsi:type="dcterms:W3CDTF">2024-01-14T01:20:27Z</dcterms:modified>
</cp:coreProperties>
</file>